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78" r:id="rId10"/>
    <p:sldId id="281" r:id="rId11"/>
    <p:sldId id="258" r:id="rId12"/>
    <p:sldId id="265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505E2-5189-400F-9FC9-0FDB49B20B57}" v="1923" dt="2024-11-16T17:49:44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3724-1D26-CA3D-80F9-5013AB98B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1A923-0446-F285-710E-3D3AACFF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D7570-C673-C61D-747C-CF76A866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F8D2-4FEF-6606-36C6-863E9AA0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5663E-B474-714E-D911-38E4C81F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8DD8-7EAC-639A-5D44-A584FC95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AF65B-8C6A-840A-72EC-80526D44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AF7DA-CCEC-E905-D330-07E2C439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1BCDA-0277-5ABA-4883-7CD48DA4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1F1D1-032D-3FE9-AA58-FE3ABEF3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40AA9-578D-F89A-854B-755B3AA3C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C358-654F-DE6C-C644-99BC5BC9E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8C75-75E5-089B-494C-6E17175B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6B32-2875-9A96-405C-38F2F5C9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F6110-DE6B-AC66-DED6-52DB7E48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A367-596B-B29B-711C-4D4192F8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450A8-8D99-82FA-A39E-C6CCE9E58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A9100-0DEE-81A5-1D4E-6CC1028B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8FBB-FDFF-31E1-9203-A04D5D59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400D-318E-5918-47B3-EEC705B4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750F1F14-7A67-C560-7076-84E98D6AA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643" t="25901" r="67941" b="24773"/>
          <a:stretch/>
        </p:blipFill>
        <p:spPr>
          <a:xfrm>
            <a:off x="10493256" y="56660"/>
            <a:ext cx="1620766" cy="158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9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BB13-8D2C-511C-DABE-9FB40406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A5352-CA55-6611-C06E-D936087A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FEC44-A71A-8AB3-871A-DCDA6686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03B4F-D8FC-1333-7809-37D0047B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39460-91E6-877A-0C0A-8F99C58A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8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F1D7-AC9B-2919-AB3C-CB0104FC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53439-2718-B269-6761-47D1DEA28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1E54A-7D8A-8BFC-02A3-DD7D73B1A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47698-9824-87BF-AAAE-2541BB24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5C784-A97F-8BDE-3FD4-3D05AED9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B4034-CA5A-ABA7-F824-291AE661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9200-6A3F-E0BF-BB4D-9B3D4F34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6215-FBDC-ECEA-73F0-E4BFC039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F4F3-4FDF-3AE6-F020-14C653A69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0B34E-E3C1-8DF1-21E5-5C628F919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49687-AE3A-E005-9093-89CAC0561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52006-34D3-8078-A124-FAB653C8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C6662-F954-28FE-B860-F57F4C28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95294-46A6-1085-F432-1E9F82AE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8785-18B7-6C32-9892-ACA7B63C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1209A-861C-4294-E4DB-CE6390B3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96343-8FDB-0DB2-CB33-640DE3BC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92134-5522-2191-8E82-D2D49A0B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AC55E-CFDF-2378-6210-84C94ABA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B5AD7-931F-E9BA-E39B-D68D3D89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DF9AF-DF1F-D095-2B3D-EE9011FA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6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E86DE-DE64-3C1F-280F-D7C04A87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E3B8-8391-4905-E7CC-62E1685F9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C7D91-9B88-FD86-774E-38FC9DE65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002C5-3B5F-6804-CED3-A633BFAB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2EC0D-E17A-F947-39A9-1B780162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4C92D-97D0-D653-8ECF-125EDF7D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2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E539-F9E9-B909-0599-97594F44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B6A4F-B501-29FF-3E04-E6D9BBC00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4620F-41BA-9C47-D32A-5804B72C3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4EC15-044D-C0EE-7640-E902172F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05A91-A933-3954-09B4-F32EF2D7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F8306-BEE8-974B-85DD-1972D85E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88BFE-3BE8-81C2-D005-046D4239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80147-549B-52BB-D4E4-2A8D1FDF6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8A100-9DEA-F59E-C79F-009CF4893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8457-9DDE-4FF7-88CD-2A31A9845777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A4D37-1309-76A8-E948-1ACC3A24D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6F523-71EB-6A71-D660-C0EE5B77A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F0AF-5111-468A-9560-16FF85C1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9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53546-A258-798D-CE2C-4789D768F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677" y="623275"/>
            <a:ext cx="8921672" cy="3355664"/>
          </a:xfrm>
        </p:spPr>
        <p:txBody>
          <a:bodyPr anchor="t">
            <a:normAutofit/>
          </a:bodyPr>
          <a:lstStyle/>
          <a:p>
            <a:pPr algn="l"/>
            <a:r>
              <a:rPr lang="en-US" sz="6000" b="1" dirty="0"/>
              <a:t>Room #1</a:t>
            </a:r>
            <a:br>
              <a:rPr lang="en-US" sz="8000" dirty="0"/>
            </a:br>
            <a:r>
              <a:rPr lang="en-US" sz="7200" dirty="0"/>
              <a:t>President’s</a:t>
            </a:r>
            <a:br>
              <a:rPr lang="en-US" sz="7200" dirty="0"/>
            </a:br>
            <a:r>
              <a:rPr lang="en-US" sz="7200" dirty="0"/>
              <a:t>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D63BF-C011-B3A2-D752-B70D2552C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235" y="3978939"/>
            <a:ext cx="3376372" cy="1171901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US" dirty="0"/>
              <a:t>Mark </a:t>
            </a:r>
            <a:r>
              <a:rPr lang="en-US" dirty="0" err="1"/>
              <a:t>Andromidas</a:t>
            </a:r>
            <a:endParaRPr lang="en-US" dirty="0"/>
          </a:p>
          <a:p>
            <a:pPr algn="l"/>
            <a:r>
              <a:rPr lang="en-US" dirty="0"/>
              <a:t>President Elect</a:t>
            </a:r>
          </a:p>
          <a:p>
            <a:pPr algn="l"/>
            <a:r>
              <a:rPr lang="en-US" dirty="0"/>
              <a:t>Rocky Mountain District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937F4-34CE-4615-8755-6E96CF828DEE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2025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Leadership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Academy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611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4E7D1-FA2B-914F-2450-724290A58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C0C3-E36C-22D7-72D6-B8834267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Chapter/Chorus President is 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AE994-D4F9-4999-47D0-94261BBCC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Visionary</a:t>
            </a:r>
          </a:p>
          <a:p>
            <a:r>
              <a:rPr lang="en-US" dirty="0"/>
              <a:t>Strategist</a:t>
            </a:r>
          </a:p>
          <a:p>
            <a:r>
              <a:rPr lang="en-US" dirty="0"/>
              <a:t>Communicator</a:t>
            </a:r>
          </a:p>
          <a:p>
            <a:r>
              <a:rPr lang="en-US" dirty="0"/>
              <a:t>Collaborator</a:t>
            </a:r>
          </a:p>
          <a:p>
            <a:r>
              <a:rPr lang="en-US" dirty="0"/>
              <a:t>Solution finder</a:t>
            </a:r>
          </a:p>
          <a:p>
            <a:r>
              <a:rPr lang="en-US" dirty="0"/>
              <a:t>Leader-servant</a:t>
            </a:r>
          </a:p>
          <a:p>
            <a:r>
              <a:rPr lang="en-US" dirty="0"/>
              <a:t>Wise steward</a:t>
            </a:r>
          </a:p>
        </p:txBody>
      </p:sp>
    </p:spTree>
    <p:extLst>
      <p:ext uri="{BB962C8B-B14F-4D97-AF65-F5344CB8AC3E}">
        <p14:creationId xmlns:p14="http://schemas.microsoft.com/office/powerpoint/2010/main" val="152638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DA1550-D397-FD87-7CCD-3C035D554E1B}"/>
              </a:ext>
            </a:extLst>
          </p:cNvPr>
          <p:cNvSpPr txBox="1">
            <a:spLocks/>
          </p:cNvSpPr>
          <p:nvPr/>
        </p:nvSpPr>
        <p:spPr>
          <a:xfrm>
            <a:off x="4046264" y="2650784"/>
            <a:ext cx="5537735" cy="17511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Questions and</a:t>
            </a:r>
          </a:p>
          <a:p>
            <a:pPr algn="l"/>
            <a:r>
              <a:rPr lang="en-US" dirty="0"/>
              <a:t>Open Discussion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C214E2-1026-D233-3A14-F76411643829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Arial Narrow" panose="020B0606020202030204" pitchFamily="34" charset="0"/>
              </a:rPr>
              <a:t>2025</a:t>
            </a:r>
          </a:p>
          <a:p>
            <a:pPr algn="r"/>
            <a:r>
              <a:rPr lang="en-US" sz="2800" b="1" dirty="0">
                <a:latin typeface="Arial Narrow" panose="020B0606020202030204" pitchFamily="34" charset="0"/>
              </a:rPr>
              <a:t>Leadership</a:t>
            </a:r>
          </a:p>
          <a:p>
            <a:pPr algn="r"/>
            <a:r>
              <a:rPr lang="en-US" sz="3600" b="1" dirty="0">
                <a:latin typeface="Arial Narrow" panose="020B0606020202030204" pitchFamily="34" charset="0"/>
              </a:rPr>
              <a:t>Academy</a:t>
            </a:r>
            <a:endParaRPr lang="en-US" sz="3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086E88-7151-D16F-E267-C5823BFE0DA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865" y="1337940"/>
            <a:ext cx="3784793" cy="34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6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DA1550-D397-FD87-7CCD-3C035D554E1B}"/>
              </a:ext>
            </a:extLst>
          </p:cNvPr>
          <p:cNvSpPr txBox="1">
            <a:spLocks/>
          </p:cNvSpPr>
          <p:nvPr/>
        </p:nvSpPr>
        <p:spPr>
          <a:xfrm>
            <a:off x="641774" y="654008"/>
            <a:ext cx="10515600" cy="998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Topic #1: Successes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FD3951-C245-EAAF-59BA-DDA4A6D352F9}"/>
              </a:ext>
            </a:extLst>
          </p:cNvPr>
          <p:cNvSpPr txBox="1">
            <a:spLocks/>
          </p:cNvSpPr>
          <p:nvPr/>
        </p:nvSpPr>
        <p:spPr>
          <a:xfrm>
            <a:off x="836500" y="2083106"/>
            <a:ext cx="8802450" cy="290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Looking back at 2024, what are some successes in your chapter or chorus?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was involved in creating that success?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If you repeated this event or program, what might you change?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C214E2-1026-D233-3A14-F76411643829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Arial Narrow" panose="020B0606020202030204" pitchFamily="34" charset="0"/>
              </a:rPr>
              <a:t>2025</a:t>
            </a:r>
          </a:p>
          <a:p>
            <a:pPr algn="r"/>
            <a:r>
              <a:rPr lang="en-US" sz="2800" b="1" dirty="0">
                <a:latin typeface="Arial Narrow" panose="020B0606020202030204" pitchFamily="34" charset="0"/>
              </a:rPr>
              <a:t>Leadership</a:t>
            </a:r>
          </a:p>
          <a:p>
            <a:pPr algn="r"/>
            <a:r>
              <a:rPr lang="en-US" sz="3600" b="1" dirty="0">
                <a:latin typeface="Arial Narrow" panose="020B0606020202030204" pitchFamily="34" charset="0"/>
              </a:rPr>
              <a:t>Academy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92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DA1550-D397-FD87-7CCD-3C035D554E1B}"/>
              </a:ext>
            </a:extLst>
          </p:cNvPr>
          <p:cNvSpPr txBox="1">
            <a:spLocks/>
          </p:cNvSpPr>
          <p:nvPr/>
        </p:nvSpPr>
        <p:spPr>
          <a:xfrm>
            <a:off x="641774" y="654008"/>
            <a:ext cx="10515600" cy="998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Topic #2: Challenges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FD3951-C245-EAAF-59BA-DDA4A6D352F9}"/>
              </a:ext>
            </a:extLst>
          </p:cNvPr>
          <p:cNvSpPr txBox="1">
            <a:spLocks/>
          </p:cNvSpPr>
          <p:nvPr/>
        </p:nvSpPr>
        <p:spPr>
          <a:xfrm>
            <a:off x="836500" y="2083106"/>
            <a:ext cx="8802450" cy="290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Looking back at 2024, what are some challenges you faced in your chapter?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steps did you take to overcome them?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Is this still a challenge today?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C214E2-1026-D233-3A14-F76411643829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Arial Narrow" panose="020B0606020202030204" pitchFamily="34" charset="0"/>
              </a:rPr>
              <a:t>2025</a:t>
            </a:r>
          </a:p>
          <a:p>
            <a:pPr algn="r"/>
            <a:r>
              <a:rPr lang="en-US" sz="2800" b="1" dirty="0">
                <a:latin typeface="Arial Narrow" panose="020B0606020202030204" pitchFamily="34" charset="0"/>
              </a:rPr>
              <a:t>Leadership</a:t>
            </a:r>
          </a:p>
          <a:p>
            <a:pPr algn="r"/>
            <a:r>
              <a:rPr lang="en-US" sz="3600" b="1" dirty="0">
                <a:latin typeface="Arial Narrow" panose="020B0606020202030204" pitchFamily="34" charset="0"/>
              </a:rPr>
              <a:t>Academy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4250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DA1550-D397-FD87-7CCD-3C035D554E1B}"/>
              </a:ext>
            </a:extLst>
          </p:cNvPr>
          <p:cNvSpPr txBox="1">
            <a:spLocks/>
          </p:cNvSpPr>
          <p:nvPr/>
        </p:nvSpPr>
        <p:spPr>
          <a:xfrm>
            <a:off x="641774" y="654008"/>
            <a:ext cx="10515600" cy="998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Topic #3: Resources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FD3951-C245-EAAF-59BA-DDA4A6D352F9}"/>
              </a:ext>
            </a:extLst>
          </p:cNvPr>
          <p:cNvSpPr txBox="1">
            <a:spLocks/>
          </p:cNvSpPr>
          <p:nvPr/>
        </p:nvSpPr>
        <p:spPr>
          <a:xfrm>
            <a:off x="836500" y="2083106"/>
            <a:ext cx="8802450" cy="290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In consideration of the challenges facing our chapters today, what are some ways that your RMD Leadership Team can provide solutions or support?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C214E2-1026-D233-3A14-F76411643829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Arial Narrow" panose="020B0606020202030204" pitchFamily="34" charset="0"/>
              </a:rPr>
              <a:t>2025</a:t>
            </a:r>
          </a:p>
          <a:p>
            <a:pPr algn="r"/>
            <a:r>
              <a:rPr lang="en-US" sz="2800" b="1" dirty="0">
                <a:latin typeface="Arial Narrow" panose="020B0606020202030204" pitchFamily="34" charset="0"/>
              </a:rPr>
              <a:t>Leadership</a:t>
            </a:r>
          </a:p>
          <a:p>
            <a:pPr algn="r"/>
            <a:r>
              <a:rPr lang="en-US" sz="3600" b="1" dirty="0">
                <a:latin typeface="Arial Narrow" panose="020B0606020202030204" pitchFamily="34" charset="0"/>
              </a:rPr>
              <a:t>Academy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3618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Leadership Academy Logo horizontal.jpg" descr="Leadership Academy Logo horizontal.jpg">
            <a:extLst>
              <a:ext uri="{FF2B5EF4-FFF2-40B4-BE49-F238E27FC236}">
                <a16:creationId xmlns:a16="http://schemas.microsoft.com/office/drawing/2014/main" id="{6F98AD2B-4933-49A0-6C89-523F46407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" t="25901" r="67941" b="24773"/>
          <a:stretch/>
        </p:blipFill>
        <p:spPr>
          <a:xfrm>
            <a:off x="9128986" y="742437"/>
            <a:ext cx="2257067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DA1550-D397-FD87-7CCD-3C035D554E1B}"/>
              </a:ext>
            </a:extLst>
          </p:cNvPr>
          <p:cNvSpPr txBox="1">
            <a:spLocks/>
          </p:cNvSpPr>
          <p:nvPr/>
        </p:nvSpPr>
        <p:spPr>
          <a:xfrm>
            <a:off x="641774" y="654008"/>
            <a:ext cx="10515600" cy="998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Topic #4: New Concepts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FD3951-C245-EAAF-59BA-DDA4A6D352F9}"/>
              </a:ext>
            </a:extLst>
          </p:cNvPr>
          <p:cNvSpPr txBox="1">
            <a:spLocks/>
          </p:cNvSpPr>
          <p:nvPr/>
        </p:nvSpPr>
        <p:spPr>
          <a:xfrm>
            <a:off x="836500" y="2083106"/>
            <a:ext cx="8802450" cy="290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Do you have any creative new ideas or anything else to suggest to our RMD Leadership?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There are no bad ideas!!!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C214E2-1026-D233-3A14-F76411643829}"/>
              </a:ext>
            </a:extLst>
          </p:cNvPr>
          <p:cNvSpPr txBox="1">
            <a:spLocks/>
          </p:cNvSpPr>
          <p:nvPr/>
        </p:nvSpPr>
        <p:spPr>
          <a:xfrm>
            <a:off x="9513115" y="4781725"/>
            <a:ext cx="2033711" cy="1463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Arial Narrow" panose="020B0606020202030204" pitchFamily="34" charset="0"/>
              </a:rPr>
              <a:t>2025</a:t>
            </a:r>
          </a:p>
          <a:p>
            <a:pPr algn="r"/>
            <a:r>
              <a:rPr lang="en-US" sz="2800" b="1" dirty="0">
                <a:latin typeface="Arial Narrow" panose="020B0606020202030204" pitchFamily="34" charset="0"/>
              </a:rPr>
              <a:t>Leadership</a:t>
            </a:r>
          </a:p>
          <a:p>
            <a:pPr algn="r"/>
            <a:r>
              <a:rPr lang="en-US" sz="3600" b="1" dirty="0">
                <a:latin typeface="Arial Narrow" panose="020B0606020202030204" pitchFamily="34" charset="0"/>
              </a:rPr>
              <a:t>Academy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8286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5B90-CED9-DA29-3460-5A63EA0D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Chapter/Chorus President is 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74E1-17F6-1C4D-AEAD-2545AB91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Visionary</a:t>
            </a:r>
          </a:p>
          <a:p>
            <a:r>
              <a:rPr lang="en-US" dirty="0"/>
              <a:t>Strategist</a:t>
            </a:r>
          </a:p>
          <a:p>
            <a:r>
              <a:rPr lang="en-US" dirty="0"/>
              <a:t>Communicator</a:t>
            </a:r>
          </a:p>
          <a:p>
            <a:r>
              <a:rPr lang="en-US" dirty="0"/>
              <a:t>Collaborator</a:t>
            </a:r>
          </a:p>
          <a:p>
            <a:r>
              <a:rPr lang="en-US" dirty="0"/>
              <a:t>Solution finder</a:t>
            </a:r>
          </a:p>
          <a:p>
            <a:r>
              <a:rPr lang="en-US" dirty="0"/>
              <a:t>Leader-servant</a:t>
            </a:r>
          </a:p>
          <a:p>
            <a:r>
              <a:rPr lang="en-US" dirty="0"/>
              <a:t>Wise steward</a:t>
            </a:r>
          </a:p>
        </p:txBody>
      </p:sp>
    </p:spTree>
    <p:extLst>
      <p:ext uri="{BB962C8B-B14F-4D97-AF65-F5344CB8AC3E}">
        <p14:creationId xmlns:p14="http://schemas.microsoft.com/office/powerpoint/2010/main" val="8578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8532-73AC-B655-F437-F5197143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31298-D5C7-6FC6-85D4-5FE12E8F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Ensure a chorus </a:t>
            </a:r>
            <a:r>
              <a:rPr lang="en-US" sz="3200" b="1" i="1" dirty="0"/>
              <a:t>vision/mission </a:t>
            </a:r>
            <a:r>
              <a:rPr lang="en-US" sz="3200" dirty="0"/>
              <a:t>is</a:t>
            </a:r>
          </a:p>
          <a:p>
            <a:pPr marL="0" indent="0" algn="ctr">
              <a:buNone/>
            </a:pPr>
            <a:r>
              <a:rPr lang="en-US" sz="3200" dirty="0"/>
              <a:t>defined, communicated, and pursued.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Discuss with the leadership team:</a:t>
            </a:r>
          </a:p>
          <a:p>
            <a:pPr marL="0" indent="0" algn="ctr">
              <a:buNone/>
            </a:pPr>
            <a:r>
              <a:rPr lang="en-US" sz="3200" b="1" i="1" dirty="0"/>
              <a:t>What</a:t>
            </a:r>
            <a:r>
              <a:rPr lang="en-US" sz="3200" dirty="0"/>
              <a:t> do we want the chorus to be?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Evaluate with the leadership team:</a:t>
            </a:r>
          </a:p>
          <a:p>
            <a:pPr marL="0" indent="0" algn="ctr">
              <a:buNone/>
            </a:pPr>
            <a:r>
              <a:rPr lang="en-US" sz="3200" dirty="0"/>
              <a:t>Do our current actions align with that vision?</a:t>
            </a:r>
          </a:p>
        </p:txBody>
      </p:sp>
    </p:spTree>
    <p:extLst>
      <p:ext uri="{BB962C8B-B14F-4D97-AF65-F5344CB8AC3E}">
        <p14:creationId xmlns:p14="http://schemas.microsoft.com/office/powerpoint/2010/main" val="283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D4DDC-63C3-42DC-5B4F-98D4EB111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A01B-0311-42E9-E188-F1CAB9DF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FE516-9352-2B13-5C55-B8919E28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Ensure a chorus </a:t>
            </a:r>
            <a:r>
              <a:rPr lang="en-US" sz="3200" b="1" i="1" dirty="0"/>
              <a:t>culture</a:t>
            </a:r>
            <a:r>
              <a:rPr lang="en-US" sz="3200" dirty="0"/>
              <a:t> is</a:t>
            </a:r>
          </a:p>
          <a:p>
            <a:pPr marL="0" indent="0" algn="ctr">
              <a:buNone/>
            </a:pPr>
            <a:r>
              <a:rPr lang="en-US" sz="3200" dirty="0"/>
              <a:t>defined, communicated, and pursued.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Discuss with the leadership team:</a:t>
            </a:r>
          </a:p>
          <a:p>
            <a:pPr marL="0" indent="0" algn="ctr">
              <a:buNone/>
            </a:pPr>
            <a:r>
              <a:rPr lang="en-US" sz="3200" b="1" i="1" dirty="0"/>
              <a:t>How</a:t>
            </a:r>
            <a:r>
              <a:rPr lang="en-US" sz="3200" dirty="0"/>
              <a:t> do we want the chorus to be?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Evaluate with the leadership team:</a:t>
            </a:r>
          </a:p>
          <a:p>
            <a:pPr marL="0" indent="0" algn="ctr">
              <a:buNone/>
            </a:pPr>
            <a:r>
              <a:rPr lang="en-US" sz="3200" dirty="0"/>
              <a:t>Do our current actions align with that culture?</a:t>
            </a:r>
          </a:p>
        </p:txBody>
      </p:sp>
    </p:spTree>
    <p:extLst>
      <p:ext uri="{BB962C8B-B14F-4D97-AF65-F5344CB8AC3E}">
        <p14:creationId xmlns:p14="http://schemas.microsoft.com/office/powerpoint/2010/main" val="39891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DEB36-9621-9392-4E78-F846ED5A5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1D8E-58D7-B268-72AD-59599CEA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021A-49FE-C669-89A9-A18AF06E1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Ensure chorus </a:t>
            </a:r>
            <a:r>
              <a:rPr lang="en-US" sz="3200" b="1" i="1" dirty="0"/>
              <a:t>objectives and goals </a:t>
            </a:r>
            <a:r>
              <a:rPr lang="en-US" sz="3200" dirty="0"/>
              <a:t>are</a:t>
            </a:r>
          </a:p>
          <a:p>
            <a:pPr marL="0" indent="0" algn="ctr">
              <a:buNone/>
            </a:pPr>
            <a:r>
              <a:rPr lang="en-US" sz="3200" dirty="0"/>
              <a:t>defined, communicated, and pursued.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Discuss with the leadership team:</a:t>
            </a:r>
          </a:p>
          <a:p>
            <a:pPr marL="0" indent="0" algn="ctr">
              <a:buNone/>
            </a:pPr>
            <a:r>
              <a:rPr lang="en-US" sz="3200" b="1" i="1" dirty="0"/>
              <a:t>How</a:t>
            </a:r>
            <a:r>
              <a:rPr lang="en-US" sz="3200" dirty="0"/>
              <a:t> do we achieve our vision and mission?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Evaluate with the leadership team:</a:t>
            </a:r>
          </a:p>
          <a:p>
            <a:r>
              <a:rPr lang="en-US" sz="3200" dirty="0"/>
              <a:t>What needs to change/improve?</a:t>
            </a:r>
          </a:p>
          <a:p>
            <a:r>
              <a:rPr lang="en-US" sz="3200" dirty="0"/>
              <a:t>What steps do we need to take to enable change/improvement?</a:t>
            </a:r>
          </a:p>
          <a:p>
            <a:r>
              <a:rPr lang="en-US" sz="3200" dirty="0"/>
              <a:t>What are the mileposts along the way?</a:t>
            </a:r>
          </a:p>
        </p:txBody>
      </p:sp>
    </p:spTree>
    <p:extLst>
      <p:ext uri="{BB962C8B-B14F-4D97-AF65-F5344CB8AC3E}">
        <p14:creationId xmlns:p14="http://schemas.microsoft.com/office/powerpoint/2010/main" val="68014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1B851-B425-87D4-F4CF-1EC9F2563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72C8-41D9-0B39-F54A-C66BF1DD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5541-9487-E381-F88D-663A95E7B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Collaborate</a:t>
            </a:r>
            <a:r>
              <a:rPr lang="en-US" sz="3200" dirty="0"/>
              <a:t> with board members and others to achieve</a:t>
            </a:r>
          </a:p>
          <a:p>
            <a:pPr marL="0" indent="0" algn="ctr">
              <a:buNone/>
            </a:pPr>
            <a:r>
              <a:rPr lang="en-US" sz="3200" dirty="0"/>
              <a:t>the defined vision/mission, culture, objectives, and goals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Discuss with the leadership team:</a:t>
            </a:r>
          </a:p>
          <a:p>
            <a:r>
              <a:rPr lang="en-US" sz="3200" dirty="0"/>
              <a:t>What is each leader’s role? Define job descriptions</a:t>
            </a:r>
          </a:p>
          <a:p>
            <a:r>
              <a:rPr lang="en-US" sz="3200" dirty="0"/>
              <a:t>What is each leader’s part in achieving these things?</a:t>
            </a:r>
          </a:p>
          <a:p>
            <a:r>
              <a:rPr lang="en-US" sz="3200" dirty="0"/>
              <a:t>What strategies/plans can we realistically implement?</a:t>
            </a:r>
          </a:p>
          <a:p>
            <a:r>
              <a:rPr lang="en-US" sz="3200" dirty="0"/>
              <a:t>How do we communicate this to the chapter/chorus?</a:t>
            </a:r>
          </a:p>
        </p:txBody>
      </p:sp>
    </p:spTree>
    <p:extLst>
      <p:ext uri="{BB962C8B-B14F-4D97-AF65-F5344CB8AC3E}">
        <p14:creationId xmlns:p14="http://schemas.microsoft.com/office/powerpoint/2010/main" val="13688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0685B-D26F-EC6F-96C8-591B60B3D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390B-0989-6781-6454-02822C43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B1CE-136D-C03B-C7FB-5D8643543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i="1" dirty="0"/>
              <a:t>Assist</a:t>
            </a:r>
            <a:r>
              <a:rPr lang="en-US" sz="3200" dirty="0"/>
              <a:t> other board members in the execution of</a:t>
            </a:r>
          </a:p>
          <a:p>
            <a:pPr marL="0" indent="0" algn="ctr">
              <a:buNone/>
            </a:pPr>
            <a:r>
              <a:rPr lang="en-US" sz="3200" dirty="0"/>
              <a:t>their duties and assignments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Considerations:</a:t>
            </a:r>
          </a:p>
          <a:p>
            <a:r>
              <a:rPr lang="en-US" sz="3200" dirty="0"/>
              <a:t>Understand the roles of each leader</a:t>
            </a:r>
          </a:p>
          <a:p>
            <a:r>
              <a:rPr lang="en-US" sz="3200" dirty="0"/>
              <a:t>Check in frequently</a:t>
            </a:r>
          </a:p>
          <a:p>
            <a:r>
              <a:rPr lang="en-US" sz="3200" dirty="0"/>
              <a:t>Help remove obstacles</a:t>
            </a:r>
          </a:p>
          <a:p>
            <a:r>
              <a:rPr lang="en-US" sz="3200" dirty="0"/>
              <a:t>Help prioritize</a:t>
            </a:r>
          </a:p>
          <a:p>
            <a:r>
              <a:rPr lang="en-US" sz="3200" dirty="0"/>
              <a:t>Give guidance and mentorship, but don’t micromanage</a:t>
            </a:r>
          </a:p>
        </p:txBody>
      </p:sp>
    </p:spTree>
    <p:extLst>
      <p:ext uri="{BB962C8B-B14F-4D97-AF65-F5344CB8AC3E}">
        <p14:creationId xmlns:p14="http://schemas.microsoft.com/office/powerpoint/2010/main" val="220195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ECA8ED-757C-EC45-CC24-911E0F05F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5C54-42C1-9707-A812-5B50DA9E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9A92-2474-B025-A0BA-39DFD312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i="1" dirty="0"/>
              <a:t>Oversee</a:t>
            </a:r>
            <a:r>
              <a:rPr lang="en-US" sz="3200" dirty="0"/>
              <a:t> the organization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Considerations:</a:t>
            </a:r>
          </a:p>
          <a:p>
            <a:r>
              <a:rPr lang="en-US" sz="3200" dirty="0"/>
              <a:t>Think strategically: How well are we aligned with and achieving our vision/mission, culture, objectives, and goals ?</a:t>
            </a:r>
          </a:p>
          <a:p>
            <a:r>
              <a:rPr lang="en-US" sz="3200" dirty="0"/>
              <a:t>Are we communicating effectively?</a:t>
            </a:r>
          </a:p>
          <a:p>
            <a:r>
              <a:rPr lang="en-US" sz="3200" dirty="0"/>
              <a:t>Are we planning with appropriate lead times?</a:t>
            </a:r>
          </a:p>
          <a:p>
            <a:r>
              <a:rPr lang="en-US" sz="3200" dirty="0"/>
              <a:t>Are there conflicts that need to be resolved?</a:t>
            </a:r>
          </a:p>
          <a:p>
            <a:r>
              <a:rPr lang="en-US" sz="3200" dirty="0"/>
              <a:t>Do leaders understand their roles?</a:t>
            </a:r>
          </a:p>
          <a:p>
            <a:r>
              <a:rPr lang="en-US" sz="3200" dirty="0"/>
              <a:t>How can I help?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03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FB5FD-E6CB-45E5-89AE-64987DCA4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B29C-613E-8785-D974-C0570B18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28A5-B62A-CC07-6B85-C54208D6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1843555"/>
            <a:ext cx="10515600" cy="485308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i="1" dirty="0"/>
              <a:t>Oversee</a:t>
            </a:r>
            <a:r>
              <a:rPr lang="en-US" sz="3200" dirty="0"/>
              <a:t> finances, calendaring, and logistics related to performances, contests, coaching sessions,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200" dirty="0"/>
              <a:t>special rehearsals, special events/activities, etc.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Considerations:</a:t>
            </a:r>
          </a:p>
          <a:p>
            <a:r>
              <a:rPr lang="en-US" sz="3200" dirty="0"/>
              <a:t>Don’t micromanage. Encourage and allow the treasurer, secretary, VPs, chorus manager, librarian, and others to fulfill their duties</a:t>
            </a:r>
          </a:p>
          <a:p>
            <a:r>
              <a:rPr lang="en-US" sz="3200" dirty="0"/>
              <a:t>Be the wise steward.  Know what’s happening.</a:t>
            </a:r>
          </a:p>
          <a:p>
            <a:r>
              <a:rPr lang="en-US" sz="3200" dirty="0"/>
              <a:t>The buck stops with you.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62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3ef5274-90b8-4b3f-8a76-b4c36a43e904}" enabled="1" method="Standar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597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Office Theme</vt:lpstr>
      <vt:lpstr>Room #1 President’s Session</vt:lpstr>
      <vt:lpstr>A Chapter/Chorus President is a…</vt:lpstr>
      <vt:lpstr>President Responsibilities</vt:lpstr>
      <vt:lpstr>President Responsibilities</vt:lpstr>
      <vt:lpstr>President Responsibilities</vt:lpstr>
      <vt:lpstr>President Responsibilities</vt:lpstr>
      <vt:lpstr>President Responsibilities</vt:lpstr>
      <vt:lpstr>President Responsibilities</vt:lpstr>
      <vt:lpstr>President Responsibilities</vt:lpstr>
      <vt:lpstr>A Chapter/Chorus President is a…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GMI/4G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Sellnow</dc:creator>
  <cp:lastModifiedBy>Mark Andromidas</cp:lastModifiedBy>
  <cp:revision>9</cp:revision>
  <dcterms:created xsi:type="dcterms:W3CDTF">2024-01-23T03:27:36Z</dcterms:created>
  <dcterms:modified xsi:type="dcterms:W3CDTF">2024-11-16T17:50:32Z</dcterms:modified>
</cp:coreProperties>
</file>